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30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6" r:id="rId5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9D-F345-8AB9-DA7B8284EB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56-A44D-BD07-0D4832BC52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03-3742-9D0B-2A1DFF256C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B-D840-8307-6748A5D49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8C-1E40-99A6-C7119A1F01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2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32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33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44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45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56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57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58413" cy="350662"/>
          </a:xfrm>
          <a:prstGeom prst="rect">
            <a:avLst/>
          </a:prstGeom>
        </p:spPr>
        <p:txBody>
          <a:bodyPr anchor="t"/>
          <a:lstStyle>
            <a:lvl1pPr algn="l">
              <a:defRPr sz="18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1143000" y="1699022"/>
            <a:ext cx="6858000" cy="1790701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algn="ctr">
              <a:lnSpc>
                <a:spcPct val="90000"/>
              </a:lnSpc>
              <a:defRPr sz="6000" b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3558778"/>
            <a:ext cx="6858000" cy="1241822"/>
          </a:xfrm>
          <a:prstGeom prst="rect">
            <a:avLst/>
          </a:prstGeom>
          <a:noFill/>
        </p:spPr>
        <p:txBody>
          <a:bodyPr lIns="34289" tIns="34289" rIns="34289" bIns="34289">
            <a:normAutofit/>
          </a:bodyPr>
          <a:lstStyle>
            <a:lvl1pPr marL="0" indent="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79586" y="5638244"/>
            <a:ext cx="235765" cy="246381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0" y="857250"/>
            <a:ext cx="7886700" cy="649701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2226468"/>
            <a:ext cx="7886700" cy="3263505"/>
          </a:xfrm>
          <a:prstGeom prst="rect">
            <a:avLst/>
          </a:prstGeom>
          <a:noFill/>
        </p:spPr>
        <p:txBody>
          <a:bodyPr lIns="34289" tIns="34289" rIns="34289" bIns="34289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79586" y="5638244"/>
            <a:ext cx="235765" cy="246381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457200" y="800365"/>
            <a:ext cx="8229600" cy="9525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97280">
              <a:defRPr sz="5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905000"/>
            <a:ext cx="8229600" cy="377163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407193" indent="-407193" defTabSz="1097280">
              <a:spcBef>
                <a:spcPts val="900"/>
              </a:spcBef>
              <a:buFont typeface="Arial"/>
              <a:buChar char="•"/>
              <a:defRPr sz="3800">
                <a:latin typeface="Calibri"/>
                <a:ea typeface="Calibri"/>
                <a:cs typeface="Calibri"/>
                <a:sym typeface="Calibri"/>
              </a:defRPr>
            </a:lvl1pPr>
            <a:lvl2pPr marL="845003" indent="-387803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2pPr>
            <a:lvl3pPr marL="1276350" indent="-361950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3pPr>
            <a:lvl4pPr marL="1805939" indent="-434339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4pPr>
            <a:lvl5pPr marL="2263139" indent="-434339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02429" y="5866924"/>
            <a:ext cx="284372" cy="307341"/>
          </a:xfrm>
          <a:prstGeom prst="rect">
            <a:avLst/>
          </a:prstGeom>
        </p:spPr>
        <p:txBody>
          <a:bodyPr/>
          <a:lstStyle>
            <a:lvl1pPr defTabSz="1097280">
              <a:defRPr sz="14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vest_&amp;_nu_logos" descr="invest_&amp;_nu_logos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3662" y="6140450"/>
            <a:ext cx="5922963" cy="71755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4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5" name="image.pdf" descr="image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838200" marR="0" indent="-381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676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336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908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480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05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62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sz="4600" b="1">
                <a:solidFill>
                  <a:srgbClr val="C00000"/>
                </a:solidFill>
              </a:defRPr>
            </a:pPr>
            <a:r>
              <a:rPr dirty="0"/>
              <a:t>Cryptography Fundamentals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endParaRPr dirty="0"/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Traditional ciphers.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Frequency Analysis.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Operators and GCD.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Encoding.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Big Integers.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Random Numbers.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Key-based Encryption.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br>
              <a:rPr sz="2000" b="0" dirty="0"/>
            </a:br>
            <a:br>
              <a:rPr sz="2000" b="0" dirty="0"/>
            </a:br>
            <a:r>
              <a:rPr sz="3200" dirty="0">
                <a:solidFill>
                  <a:srgbClr val="000000"/>
                </a:solidFill>
              </a:rPr>
              <a:t>Prof Bill Buchanan</a:t>
            </a:r>
            <a:br>
              <a:rPr sz="3200" dirty="0">
                <a:solidFill>
                  <a:srgbClr val="000000"/>
                </a:solidFill>
              </a:rPr>
            </a:br>
            <a:r>
              <a:rPr sz="2000" b="0" dirty="0"/>
              <a:t>http://</a:t>
            </a:r>
            <a:r>
              <a:rPr sz="2000" b="0" dirty="0" err="1"/>
              <a:t>asecuritysite.com</a:t>
            </a:r>
            <a:r>
              <a:rPr sz="2000" b="0" dirty="0"/>
              <a:t>/</a:t>
            </a:r>
            <a:r>
              <a:rPr lang="en-US" sz="2000" b="0" dirty="0"/>
              <a:t>cipher</a:t>
            </a:r>
            <a:br>
              <a:rPr sz="2000" b="0" dirty="0"/>
            </a:br>
            <a:endParaRPr sz="20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34C686-A174-4B4D-28AE-1A720B95B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426" y="1840375"/>
            <a:ext cx="4550562" cy="4142178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204A5F4-4024-4CC3-7121-6EA7A3A8F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28" y="0"/>
            <a:ext cx="6997290" cy="6858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3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7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313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4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912495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What is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What is</a:t>
            </a:r>
          </a:p>
        </p:txBody>
      </p:sp>
      <p:graphicFrame>
        <p:nvGraphicFramePr>
          <p:cNvPr id="145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6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312" y="549275"/>
            <a:ext cx="4186238" cy="719138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tarting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starting</a:t>
            </a:r>
          </a:p>
          <a:p>
            <a:pPr marL="514350" indent="-514350">
              <a:buAutoNum type="arabicPeriod"/>
            </a:pPr>
            <a:r>
              <a:t>foxtrot</a:t>
            </a:r>
          </a:p>
          <a:p>
            <a:pPr marL="514350" indent="-514350">
              <a:buAutoNum type="arabicPeriod"/>
            </a:pPr>
            <a:r>
              <a:t>inverts</a:t>
            </a:r>
          </a:p>
          <a:p>
            <a:pPr marL="514350" indent="-514350">
              <a:buAutoNum type="arabicPeriod"/>
            </a:pPr>
            <a:r>
              <a:t>inkwell</a:t>
            </a:r>
          </a:p>
        </p:txBody>
      </p:sp>
      <p:pic>
        <p:nvPicPr>
          <p:cNvPr id="148" name="Pigpen" descr="Pigp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076700"/>
            <a:ext cx="2898775" cy="2378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1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What is DADGDDDXVGDVAX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What is DADGDDDXVGDVAX</a:t>
            </a:r>
          </a:p>
        </p:txBody>
      </p:sp>
      <p:graphicFrame>
        <p:nvGraphicFramePr>
          <p:cNvPr id="151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2" name="lighter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lighter</a:t>
            </a:r>
          </a:p>
          <a:p>
            <a:pPr marL="514350" indent="-514350">
              <a:buAutoNum type="arabicPeriod"/>
            </a:pPr>
            <a:r>
              <a:t>listens</a:t>
            </a:r>
          </a:p>
          <a:p>
            <a:pPr marL="514350" indent="-514350">
              <a:buAutoNum type="arabicPeriod"/>
            </a:pPr>
            <a:r>
              <a:t>lothian</a:t>
            </a:r>
          </a:p>
          <a:p>
            <a:pPr marL="514350" indent="-514350">
              <a:buAutoNum type="arabicPeriod"/>
            </a:pPr>
            <a:r>
              <a:t>likelier</a:t>
            </a:r>
          </a:p>
        </p:txBody>
      </p:sp>
      <p:pic>
        <p:nvPicPr>
          <p:cNvPr id="153" name="Pigpen" descr="Pigp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7" y="4292600"/>
            <a:ext cx="4535488" cy="1125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ith Playfair, what will “HE” be coded as:"/>
          <p:cNvSpPr txBox="1">
            <a:spLocks noGrp="1"/>
          </p:cNvSpPr>
          <p:nvPr>
            <p:ph type="title" idx="4294967295"/>
          </p:nvPr>
        </p:nvSpPr>
        <p:spPr>
          <a:xfrm>
            <a:off x="457200" y="485774"/>
            <a:ext cx="8229600" cy="11430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With Playfair, what will “HE” be coded as:</a:t>
            </a:r>
          </a:p>
        </p:txBody>
      </p:sp>
      <p:graphicFrame>
        <p:nvGraphicFramePr>
          <p:cNvPr id="156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7" name="IK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IK</a:t>
            </a:r>
          </a:p>
          <a:p>
            <a:pPr marL="514350" indent="-514350">
              <a:buAutoNum type="arabicPeriod"/>
            </a:pPr>
            <a:r>
              <a:t>KI</a:t>
            </a:r>
          </a:p>
          <a:p>
            <a:pPr marL="514350" indent="-514350">
              <a:buAutoNum type="arabicPeriod"/>
            </a:pPr>
            <a:r>
              <a:t>DN</a:t>
            </a:r>
          </a:p>
          <a:p>
            <a:pPr marL="514350" indent="-514350">
              <a:buAutoNum type="arabicPeriod"/>
            </a:pPr>
            <a:r>
              <a:t>ND</a:t>
            </a:r>
          </a:p>
          <a:p>
            <a:pPr marL="514350" indent="-514350">
              <a:buAutoNum type="arabicPeriod"/>
            </a:pPr>
            <a:r>
              <a:t>PL</a:t>
            </a:r>
          </a:p>
        </p:txBody>
      </p:sp>
      <p:pic>
        <p:nvPicPr>
          <p:cNvPr id="158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62" y="4151312"/>
            <a:ext cx="2152651" cy="2573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1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6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1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65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338" y="0"/>
            <a:ext cx="9177338" cy="6842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With Caesar Code, how many codes are uniquely possible?"/>
          <p:cNvSpPr txBox="1">
            <a:spLocks noGrp="1"/>
          </p:cNvSpPr>
          <p:nvPr>
            <p:ph type="title" idx="4294967295"/>
          </p:nvPr>
        </p:nvSpPr>
        <p:spPr>
          <a:xfrm>
            <a:off x="457200" y="485774"/>
            <a:ext cx="8229600" cy="11430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With Caesar Code, how many codes are uniquely possible?</a:t>
            </a:r>
          </a:p>
        </p:txBody>
      </p:sp>
      <p:graphicFrame>
        <p:nvGraphicFramePr>
          <p:cNvPr id="169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0" name="24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24</a:t>
            </a:r>
          </a:p>
          <a:p>
            <a:pPr marL="514350" indent="-514350">
              <a:buAutoNum type="arabicPeriod"/>
            </a:pPr>
            <a:r>
              <a:t>25</a:t>
            </a:r>
          </a:p>
          <a:p>
            <a:pPr marL="514350" indent="-514350">
              <a:buAutoNum type="arabicPeriod"/>
            </a:pPr>
            <a:r>
              <a:t>26</a:t>
            </a:r>
          </a:p>
          <a:p>
            <a:pPr marL="514350" indent="-514350">
              <a:buAutoNum type="arabicPeriod"/>
            </a:pPr>
            <a:r>
              <a:t>256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What was the plain text for the message"/>
          <p:cNvSpPr txBox="1">
            <a:spLocks noGrp="1"/>
          </p:cNvSpPr>
          <p:nvPr>
            <p:ph type="title" idx="4294967295"/>
          </p:nvPr>
        </p:nvSpPr>
        <p:spPr>
          <a:xfrm>
            <a:off x="457200" y="485774"/>
            <a:ext cx="8229600" cy="11430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What was the plain text for the message</a:t>
            </a:r>
          </a:p>
        </p:txBody>
      </p:sp>
      <p:graphicFrame>
        <p:nvGraphicFramePr>
          <p:cNvPr id="173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4" name="apple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apple</a:t>
            </a:r>
          </a:p>
          <a:p>
            <a:pPr marL="514350" indent="-514350">
              <a:buAutoNum type="arabicPeriod"/>
            </a:pPr>
            <a:r>
              <a:t>hello</a:t>
            </a:r>
          </a:p>
          <a:p>
            <a:pPr marL="514350" indent="-514350">
              <a:buAutoNum type="arabicPeriod"/>
            </a:pPr>
            <a:r>
              <a:t>ankle</a:t>
            </a:r>
          </a:p>
          <a:p>
            <a:pPr marL="514350" indent="-514350">
              <a:buAutoNum type="arabicPeriod"/>
            </a:pPr>
            <a:r>
              <a:t>solid</a:t>
            </a:r>
          </a:p>
        </p:txBody>
      </p:sp>
      <p:pic>
        <p:nvPicPr>
          <p:cNvPr id="175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12" y="5084762"/>
            <a:ext cx="2857501" cy="1276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Encryption"/>
          <p:cNvSpPr txBox="1">
            <a:spLocks noGrp="1"/>
          </p:cNvSpPr>
          <p:nvPr>
            <p:ph type="title"/>
          </p:nvPr>
        </p:nvSpPr>
        <p:spPr>
          <a:xfrm>
            <a:off x="0" y="-31329"/>
            <a:ext cx="7886700" cy="649702"/>
          </a:xfrm>
          <a:prstGeom prst="rect">
            <a:avLst/>
          </a:prstGeom>
        </p:spPr>
        <p:txBody>
          <a:bodyPr/>
          <a:lstStyle/>
          <a:p>
            <a:r>
              <a:t>Encryption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7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7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8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11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8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0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0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0"/>
            <a:ext cx="9153525" cy="6881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0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0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1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"/>
          <p:cNvSpPr txBox="1">
            <a:spLocks noGrp="1"/>
          </p:cNvSpPr>
          <p:nvPr>
            <p:ph type="title" idx="4294967295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14" name="Body"/>
          <p:cNvSpPr txBox="1">
            <a:spLocks noGrp="1"/>
          </p:cNvSpPr>
          <p:nvPr>
            <p:ph type="body" sz="quarter" idx="4294967295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9124950" cy="6869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Encryption"/>
          <p:cNvSpPr txBox="1">
            <a:spLocks noGrp="1"/>
          </p:cNvSpPr>
          <p:nvPr>
            <p:ph type="title"/>
          </p:nvPr>
        </p:nvSpPr>
        <p:spPr>
          <a:xfrm>
            <a:off x="0" y="-31329"/>
            <a:ext cx="7886700" cy="649702"/>
          </a:xfrm>
          <a:prstGeom prst="rect">
            <a:avLst/>
          </a:prstGeom>
        </p:spPr>
        <p:txBody>
          <a:bodyPr/>
          <a:lstStyle/>
          <a:p>
            <a:r>
              <a:t>Encryption</a:t>
            </a:r>
          </a:p>
        </p:txBody>
      </p:sp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8" y="3901033"/>
            <a:ext cx="2887280" cy="2014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1.pdf" descr="image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82" y="1756915"/>
            <a:ext cx="1099507" cy="1560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2.pdf" descr="image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852" y="1607036"/>
            <a:ext cx="1326500" cy="1860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3528" y="3884678"/>
            <a:ext cx="1099507" cy="1509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876" y="906337"/>
            <a:ext cx="1150948" cy="1616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7031" y="1095342"/>
            <a:ext cx="1150947" cy="1238639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3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4797" y="4601064"/>
            <a:ext cx="1215534" cy="1307273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4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2107" y="2187431"/>
            <a:ext cx="1326500" cy="1423167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5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1922" y="2475127"/>
            <a:ext cx="1326500" cy="1431361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sp>
        <p:nvSpPr>
          <p:cNvPr id="106" name="Encryption works great, until it doesn't.…"/>
          <p:cNvSpPr txBox="1"/>
          <p:nvPr/>
        </p:nvSpPr>
        <p:spPr>
          <a:xfrm>
            <a:off x="5082093" y="4140344"/>
            <a:ext cx="3990953" cy="2303781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until it doesn't.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as long as no one makes a mistake.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unless something goes wrong.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as long as everything works right. </a:t>
            </a:r>
          </a:p>
        </p:txBody>
      </p:sp>
    </p:spTree>
    <p:extLst>
      <p:ext uri="{BB962C8B-B14F-4D97-AF65-F5344CB8AC3E}">
        <p14:creationId xmlns:p14="http://schemas.microsoft.com/office/powerpoint/2010/main" val="129339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 </a:t>
            </a:r>
          </a:p>
        </p:txBody>
      </p:sp>
      <p:sp>
        <p:nvSpPr>
          <p:cNvPr id="21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9137650" cy="6880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2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2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2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2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38" y="0"/>
            <a:ext cx="916463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4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4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46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4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47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51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5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9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51950" cy="6886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5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6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6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6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67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71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75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7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3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8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8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91408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8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8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0"/>
            <a:ext cx="91535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13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4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sz="4600" b="1">
                <a:solidFill>
                  <a:srgbClr val="C00000"/>
                </a:solidFill>
              </a:defRPr>
            </a:pPr>
            <a:r>
              <a:rPr dirty="0"/>
              <a:t>Cryptography Fundamentals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endParaRPr dirty="0"/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Traditional ciphers.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Frequency Analysis.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Operators and GCD.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Encoding.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Big Integers.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Random Numbers.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Key-based Encryption.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br>
              <a:rPr sz="2000" b="0" dirty="0"/>
            </a:br>
            <a:br>
              <a:rPr sz="2000" b="0" dirty="0"/>
            </a:br>
            <a:r>
              <a:rPr sz="3200" dirty="0">
                <a:solidFill>
                  <a:srgbClr val="000000"/>
                </a:solidFill>
              </a:rPr>
              <a:t>Prof Bill Buchanan</a:t>
            </a:r>
            <a:br>
              <a:rPr sz="3200" dirty="0">
                <a:solidFill>
                  <a:srgbClr val="000000"/>
                </a:solidFill>
              </a:rPr>
            </a:br>
            <a:r>
              <a:rPr sz="2000" b="0" dirty="0"/>
              <a:t>http://</a:t>
            </a:r>
            <a:r>
              <a:rPr sz="2000" b="0" dirty="0" err="1"/>
              <a:t>asecuritysite.com</a:t>
            </a:r>
            <a:r>
              <a:rPr sz="2000" b="0" dirty="0"/>
              <a:t>/</a:t>
            </a:r>
            <a:r>
              <a:rPr lang="en-US" sz="2000" b="0" dirty="0"/>
              <a:t>cipher</a:t>
            </a:r>
            <a:br>
              <a:rPr sz="2000" b="0" dirty="0"/>
            </a:br>
            <a:endParaRPr sz="20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34C686-A174-4B4D-28AE-1A720B95B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426" y="1840375"/>
            <a:ext cx="4550562" cy="414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8327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17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34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3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5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0"/>
            <a:ext cx="91154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9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8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nu_template_b&amp;w">
  <a:themeElements>
    <a:clrScheme name="1_nu_template_b&amp;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nu_template_b&amp;w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1_nu_template_b&amp;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nu_template_b&amp;w">
  <a:themeElements>
    <a:clrScheme name="1_nu_template_b&amp;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nu_template_b&amp;w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1_nu_template_b&amp;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175</Words>
  <Application>Microsoft Macintosh PowerPoint</Application>
  <PresentationFormat>On-screen Show (4:3)</PresentationFormat>
  <Paragraphs>53</Paragraphs>
  <Slides>51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Times New Roman</vt:lpstr>
      <vt:lpstr>1_nu_template_b&amp;w</vt:lpstr>
      <vt:lpstr>Cryptography Fundamentals  Traditional ciphers. Frequency Analysis. Operators and GCD. Encoding. Big Integers. Random Numbers. Key-based Encryption.   Prof Bill Buchanan http://asecuritysite.com/cipher </vt:lpstr>
      <vt:lpstr>Encryption</vt:lpstr>
      <vt:lpstr>Encryption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</vt:lpstr>
      <vt:lpstr>What is DADGDDDXVGDVAX</vt:lpstr>
      <vt:lpstr>With Playfair, what will “HE” be coded as:</vt:lpstr>
      <vt:lpstr>PowerPoint Presentation</vt:lpstr>
      <vt:lpstr>PowerPoint Presentation</vt:lpstr>
      <vt:lpstr>With Caesar Code, how many codes are uniquely possible?</vt:lpstr>
      <vt:lpstr>What was the plain text for the message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Cryptography Fundamentals  Traditional ciphers. Frequency Analysis. Operators and GCD. Encoding. Big Integers. Random Numbers. Key-based Encryption.   Prof Bill Buchanan http://asecuritysite.com/cipher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Cryptography Fundamentals  Traditional ciphers. Frequency Analysis. Operators and GCD. Encoding. Big Integers. Random Numbers. Key-based Encryption.   Prof Bill Buchanan http://asecuritysite.com/encryption </dc:title>
  <cp:lastModifiedBy>Buchanan, Bill</cp:lastModifiedBy>
  <cp:revision>6</cp:revision>
  <dcterms:modified xsi:type="dcterms:W3CDTF">2024-10-03T05:57:58Z</dcterms:modified>
</cp:coreProperties>
</file>